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3" r:id="rId6"/>
    <p:sldId id="259" r:id="rId7"/>
    <p:sldId id="260" r:id="rId8"/>
    <p:sldId id="261" r:id="rId9"/>
    <p:sldId id="262" r:id="rId10"/>
  </p:sldIdLst>
  <p:sldSz cx="18288000" cy="10287000"/>
  <p:notesSz cx="6858000" cy="9144000"/>
  <p:embeddedFontLst>
    <p:embeddedFont>
      <p:font typeface="Inter" panose="020B050203000000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 userDrawn="1">
          <p15:clr>
            <a:srgbClr val="A4A3A4"/>
          </p15:clr>
        </p15:guide>
        <p15:guide id="2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82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sv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sv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.sv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4.sv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4.sv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3545" y="180656"/>
            <a:ext cx="2644294" cy="848044"/>
            <a:chOff x="0" y="0"/>
            <a:chExt cx="3525725" cy="1130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5774" cy="1130681"/>
            </a:xfrm>
            <a:custGeom>
              <a:avLst/>
              <a:gdLst/>
              <a:ahLst/>
              <a:cxnLst/>
              <a:rect l="l" t="t" r="r" b="b"/>
              <a:pathLst>
                <a:path w="3525774" h="1130681">
                  <a:moveTo>
                    <a:pt x="0" y="0"/>
                  </a:moveTo>
                  <a:lnTo>
                    <a:pt x="3525774" y="0"/>
                  </a:lnTo>
                  <a:lnTo>
                    <a:pt x="3525774" y="1130681"/>
                  </a:lnTo>
                  <a:lnTo>
                    <a:pt x="0" y="1130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221" r="1" b="-22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045412" y="0"/>
            <a:ext cx="2242588" cy="1028700"/>
            <a:chOff x="0" y="0"/>
            <a:chExt cx="2990117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0088" cy="1371600"/>
            </a:xfrm>
            <a:custGeom>
              <a:avLst/>
              <a:gdLst/>
              <a:ahLst/>
              <a:cxnLst/>
              <a:rect l="l" t="t" r="r" b="b"/>
              <a:pathLst>
                <a:path w="2990088" h="1371600">
                  <a:moveTo>
                    <a:pt x="0" y="0"/>
                  </a:moveTo>
                  <a:lnTo>
                    <a:pt x="2990088" y="0"/>
                  </a:lnTo>
                  <a:lnTo>
                    <a:pt x="299008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209" b="-2720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039243" y="390525"/>
            <a:ext cx="908736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 TEAM INTRODUCTION</a:t>
            </a:r>
            <a:endParaRPr lang="en-US" sz="6000" b="1">
              <a:solidFill>
                <a:srgbClr val="00186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-406362" y="9486353"/>
            <a:ext cx="19100723" cy="800647"/>
            <a:chOff x="0" y="0"/>
            <a:chExt cx="25467631" cy="1067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67631" cy="1067530"/>
            </a:xfrm>
            <a:custGeom>
              <a:avLst/>
              <a:gdLst/>
              <a:ahLst/>
              <a:cxnLst/>
              <a:rect l="l" t="t" r="r" b="b"/>
              <a:pathLst>
                <a:path w="25467631" h="1067530">
                  <a:moveTo>
                    <a:pt x="0" y="0"/>
                  </a:moveTo>
                  <a:lnTo>
                    <a:pt x="25467631" y="0"/>
                  </a:lnTo>
                  <a:lnTo>
                    <a:pt x="25467631" y="1067530"/>
                  </a:lnTo>
                  <a:lnTo>
                    <a:pt x="0" y="1067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701381" y="354383"/>
              <a:ext cx="20852835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nter" panose="020B0502030000000004"/>
                  <a:ea typeface="Inter" panose="020B0502030000000004"/>
                  <a:cs typeface="Inter" panose="020B0502030000000004"/>
                  <a:sym typeface="Inter" panose="020B0502030000000004"/>
                </a:rPr>
                <a:t>TechnoCognition'25</a:t>
              </a:r>
              <a:endParaRPr lang="en-US" sz="2300">
                <a:solidFill>
                  <a:srgbClr val="FFFFFF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endParaRPr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1223645" y="1859280"/>
            <a:ext cx="15283815" cy="69653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14300" indent="0">
              <a:buNone/>
            </a:pPr>
            <a:endParaRPr lang="en-US" altLang="en-US" sz="3000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2000" y="1638300"/>
            <a:ext cx="14575790" cy="73571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>
              <a:lnSpc>
                <a:spcPts val="3220"/>
              </a:lnSpc>
              <a:buFont typeface="Arial" panose="020B0604020202090204" pitchFamily="34" charset="0"/>
              <a:buNone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Event Name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indent="0" algn="l">
              <a:lnSpc>
                <a:spcPts val="3220"/>
              </a:lnSpc>
              <a:buFont typeface="Arial" panose="020B0604020202090204" pitchFamily="34" charset="0"/>
              <a:buNone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TECHNOCOGNITION’25 – International Level Protothon (36 Hours)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indent="0" algn="l">
              <a:lnSpc>
                <a:spcPts val="3220"/>
              </a:lnSpc>
              <a:buFont typeface="Arial" panose="020B0604020202090204" pitchFamily="34" charset="0"/>
              <a:buNone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indent="0" algn="l">
              <a:lnSpc>
                <a:spcPts val="3220"/>
              </a:lnSpc>
              <a:buFont typeface="Arial" panose="020B0604020202090204" pitchFamily="34" charset="0"/>
              <a:buNone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Team Members and Roles – Clean Sphere Innovations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Jalli Haneesha – Team Lead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B Deekshaa – Documentation &amp; Presentation Coordinator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Charan Sreevasu J – Technical Research &amp; Development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indent="0" algn="l">
              <a:lnSpc>
                <a:spcPts val="3220"/>
              </a:lnSpc>
              <a:buFont typeface="Arial" panose="020B0604020202090204" pitchFamily="34" charset="0"/>
              <a:buNone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indent="0" algn="l">
              <a:lnSpc>
                <a:spcPts val="3220"/>
              </a:lnSpc>
              <a:buFont typeface="Arial" panose="020B0604020202090204" pitchFamily="34" charset="0"/>
              <a:buNone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Project Context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indent="0" algn="l">
              <a:lnSpc>
                <a:spcPts val="3220"/>
              </a:lnSpc>
              <a:buFont typeface="Arial" panose="020B0604020202090204" pitchFamily="34" charset="0"/>
              <a:buNone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In an effort to address the global challenge of providing clean drinking water in a portable and sustainable manner, the team presents an innovative solution – the Portable UVC Water Purification Bottle. This smart, IoT-enabled prototype is designed to ensure safe, on-the-go water purification. It offers a promising solution for travelers, remote communities (rural), and emergency scenarios where access to clean drinking water is limited.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indent="0" algn="l">
              <a:lnSpc>
                <a:spcPts val="3220"/>
              </a:lnSpc>
              <a:buFont typeface="Arial" panose="020B0604020202090204" pitchFamily="34" charset="0"/>
              <a:buNone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indent="0" algn="l">
              <a:lnSpc>
                <a:spcPts val="3220"/>
              </a:lnSpc>
              <a:buFont typeface="Arial" panose="020B0604020202090204" pitchFamily="34" charset="0"/>
              <a:buNone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3545" y="180656"/>
            <a:ext cx="2644294" cy="848044"/>
            <a:chOff x="0" y="0"/>
            <a:chExt cx="3525725" cy="1130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5774" cy="1130681"/>
            </a:xfrm>
            <a:custGeom>
              <a:avLst/>
              <a:gdLst/>
              <a:ahLst/>
              <a:cxnLst/>
              <a:rect l="l" t="t" r="r" b="b"/>
              <a:pathLst>
                <a:path w="3525774" h="1130681">
                  <a:moveTo>
                    <a:pt x="0" y="0"/>
                  </a:moveTo>
                  <a:lnTo>
                    <a:pt x="3525774" y="0"/>
                  </a:lnTo>
                  <a:lnTo>
                    <a:pt x="3525774" y="1130681"/>
                  </a:lnTo>
                  <a:lnTo>
                    <a:pt x="0" y="1130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221" r="1" b="-22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045412" y="0"/>
            <a:ext cx="2242588" cy="1028700"/>
            <a:chOff x="0" y="0"/>
            <a:chExt cx="2990117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0088" cy="1371600"/>
            </a:xfrm>
            <a:custGeom>
              <a:avLst/>
              <a:gdLst/>
              <a:ahLst/>
              <a:cxnLst/>
              <a:rect l="l" t="t" r="r" b="b"/>
              <a:pathLst>
                <a:path w="2990088" h="1371600">
                  <a:moveTo>
                    <a:pt x="0" y="0"/>
                  </a:moveTo>
                  <a:lnTo>
                    <a:pt x="2990088" y="0"/>
                  </a:lnTo>
                  <a:lnTo>
                    <a:pt x="299008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209" b="-2720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170730" y="390525"/>
            <a:ext cx="887220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PROBLEM STATEMENT</a:t>
            </a:r>
            <a:endParaRPr lang="en-US" sz="6000" b="1">
              <a:solidFill>
                <a:srgbClr val="00186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8785" y="1428750"/>
            <a:ext cx="12501245" cy="74790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ts val="3220"/>
              </a:lnSpc>
              <a:buFont typeface="Arial" panose="020B0604020202090204" pitchFamily="34" charset="0"/>
              <a:buNone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In rural India, although around 89% of the population had access to an improved water source (within 30 minutes) by 2020, only about 50% of rural households had a tap connection in their home or premises as of May 2022. 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Contaminated water leads to diseases such as cholera, typhoid, E. coli-induced diarrhea, and hepatitis. </a:t>
            </a:r>
            <a:endParaRPr lang="en-US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In rural India, issues persist not just with access, but with the quality, reliability and safety of water services (for example chemical contamination such as fluoride/arsenic) despite infrastructure expansion.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Traditional purification systems are often inaccessible, expensive, or impractical for portable use, creating an urgent need for affordable, sustainable, and on-the-go water purification solutions.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19674" y="9740234"/>
            <a:ext cx="1563962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@Electroblitz Club-Department of Electronics and Communication- Dayananda Sagar University </a:t>
            </a:r>
            <a:endParaRPr lang="en-US" sz="2300">
              <a:solidFill>
                <a:srgbClr val="FFFFFF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-406362" y="9486353"/>
            <a:ext cx="19100723" cy="800647"/>
            <a:chOff x="0" y="0"/>
            <a:chExt cx="25467631" cy="10675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7631" cy="1067530"/>
            </a:xfrm>
            <a:custGeom>
              <a:avLst/>
              <a:gdLst/>
              <a:ahLst/>
              <a:cxnLst/>
              <a:rect l="l" t="t" r="r" b="b"/>
              <a:pathLst>
                <a:path w="25467631" h="1067530">
                  <a:moveTo>
                    <a:pt x="0" y="0"/>
                  </a:moveTo>
                  <a:lnTo>
                    <a:pt x="25467631" y="0"/>
                  </a:lnTo>
                  <a:lnTo>
                    <a:pt x="25467631" y="1067530"/>
                  </a:lnTo>
                  <a:lnTo>
                    <a:pt x="0" y="1067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701381" y="354383"/>
              <a:ext cx="20852835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nter" panose="020B0502030000000004"/>
                  <a:ea typeface="Inter" panose="020B0502030000000004"/>
                  <a:cs typeface="Inter" panose="020B0502030000000004"/>
                  <a:sym typeface="Inter" panose="020B0502030000000004"/>
                </a:rPr>
                <a:t>TechnoCognition'25</a:t>
              </a:r>
              <a:endParaRPr lang="en-US" sz="2300">
                <a:solidFill>
                  <a:srgbClr val="FFFFFF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0360" y="3039110"/>
            <a:ext cx="4703445" cy="31140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0355" y="6315710"/>
            <a:ext cx="4792345" cy="32702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2975" y="7159625"/>
            <a:ext cx="4272915" cy="2371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7662545"/>
            <a:ext cx="4102735" cy="1938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3545" y="180656"/>
            <a:ext cx="2644294" cy="848044"/>
            <a:chOff x="0" y="0"/>
            <a:chExt cx="3525725" cy="1130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5774" cy="1130681"/>
            </a:xfrm>
            <a:custGeom>
              <a:avLst/>
              <a:gdLst/>
              <a:ahLst/>
              <a:cxnLst/>
              <a:rect l="l" t="t" r="r" b="b"/>
              <a:pathLst>
                <a:path w="3525774" h="1130681">
                  <a:moveTo>
                    <a:pt x="0" y="0"/>
                  </a:moveTo>
                  <a:lnTo>
                    <a:pt x="3525774" y="0"/>
                  </a:lnTo>
                  <a:lnTo>
                    <a:pt x="3525774" y="1130681"/>
                  </a:lnTo>
                  <a:lnTo>
                    <a:pt x="0" y="1130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221" r="1" b="-22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045412" y="0"/>
            <a:ext cx="2242588" cy="1028700"/>
            <a:chOff x="0" y="0"/>
            <a:chExt cx="2990117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0088" cy="1371600"/>
            </a:xfrm>
            <a:custGeom>
              <a:avLst/>
              <a:gdLst/>
              <a:ahLst/>
              <a:cxnLst/>
              <a:rect l="l" t="t" r="r" b="b"/>
              <a:pathLst>
                <a:path w="2990088" h="1371600">
                  <a:moveTo>
                    <a:pt x="0" y="0"/>
                  </a:moveTo>
                  <a:lnTo>
                    <a:pt x="2990088" y="0"/>
                  </a:lnTo>
                  <a:lnTo>
                    <a:pt x="299008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209" b="-2720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403288" y="390525"/>
            <a:ext cx="846432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SOLUTION OVERVIEW</a:t>
            </a:r>
            <a:endParaRPr lang="en-US" sz="6000" b="1">
              <a:solidFill>
                <a:srgbClr val="00186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800" y="1418590"/>
            <a:ext cx="12818110" cy="70110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 Summary :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This study presents a portable 1L water purification system capable of delivering 750 ml of potable water through a three-stage purification process, specifically engineered for deployment in rural and disaster-stricken environments lacking access to conventional water treatment infrastructure.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lvl="1"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1. Sediment and Activated Charcoal Filtration 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lvl="1"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2. UVC LED Disinfection (265–275 nm) 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lvl="1"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3. Embedded Smart Control System 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lvl="1"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The device enables water purification within 3–5 minutes, with no dependence on boiling, chemical treatment, or large-scale purification setups. It offers off-grid operability, providing a rapid, and sustainable alternative to bottled water and traditional purification systems—addressing both emergency and long-term potable water needs.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-406362" y="9486353"/>
            <a:ext cx="19100723" cy="800647"/>
            <a:chOff x="0" y="0"/>
            <a:chExt cx="25467631" cy="1067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67631" cy="1067530"/>
            </a:xfrm>
            <a:custGeom>
              <a:avLst/>
              <a:gdLst/>
              <a:ahLst/>
              <a:cxnLst/>
              <a:rect l="l" t="t" r="r" b="b"/>
              <a:pathLst>
                <a:path w="25467631" h="1067530">
                  <a:moveTo>
                    <a:pt x="0" y="0"/>
                  </a:moveTo>
                  <a:lnTo>
                    <a:pt x="25467631" y="0"/>
                  </a:lnTo>
                  <a:lnTo>
                    <a:pt x="25467631" y="1067530"/>
                  </a:lnTo>
                  <a:lnTo>
                    <a:pt x="0" y="1067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701381" y="354383"/>
              <a:ext cx="20852835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nter" panose="020B0502030000000004"/>
                  <a:ea typeface="Inter" panose="020B0502030000000004"/>
                  <a:cs typeface="Inter" panose="020B0502030000000004"/>
                  <a:sym typeface="Inter" panose="020B0502030000000004"/>
                </a:rPr>
                <a:t>TechnoCognition'25</a:t>
              </a:r>
              <a:endParaRPr lang="en-US" sz="2300">
                <a:solidFill>
                  <a:srgbClr val="FFFFFF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endParaRPr>
            </a:p>
          </p:txBody>
        </p:sp>
      </p:grpSp>
      <p:pic>
        <p:nvPicPr>
          <p:cNvPr id="14" name="Picture 13" descr="Portable_UVC_Water_Purification_Bott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3130" y="1714500"/>
            <a:ext cx="4205605" cy="7411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485900"/>
            <a:ext cx="3009900" cy="20688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38600" y="114300"/>
            <a:ext cx="914400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ts val="8400"/>
              </a:lnSpc>
            </a:pPr>
            <a:r>
              <a:rPr lang="en-US" sz="6000" b="1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COMPONENTS USED</a:t>
            </a:r>
            <a:endParaRPr lang="en-US" sz="6000" b="1">
              <a:solidFill>
                <a:srgbClr val="00186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-406362" y="9486353"/>
            <a:ext cx="19100723" cy="800647"/>
            <a:chOff x="0" y="0"/>
            <a:chExt cx="25467631" cy="1067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67631" cy="1067530"/>
            </a:xfrm>
            <a:custGeom>
              <a:avLst/>
              <a:gdLst/>
              <a:ahLst/>
              <a:cxnLst/>
              <a:rect l="l" t="t" r="r" b="b"/>
              <a:pathLst>
                <a:path w="25467631" h="1067530">
                  <a:moveTo>
                    <a:pt x="0" y="0"/>
                  </a:moveTo>
                  <a:lnTo>
                    <a:pt x="25467631" y="0"/>
                  </a:lnTo>
                  <a:lnTo>
                    <a:pt x="25467631" y="1067530"/>
                  </a:lnTo>
                  <a:lnTo>
                    <a:pt x="0" y="1067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701381" y="354383"/>
              <a:ext cx="20852835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nter" panose="020B0502030000000004"/>
                  <a:ea typeface="Inter" panose="020B0502030000000004"/>
                  <a:cs typeface="Inter" panose="020B0502030000000004"/>
                  <a:sym typeface="Inter" panose="020B0502030000000004"/>
                </a:rPr>
                <a:t>TechnoCognition'25</a:t>
              </a:r>
              <a:endParaRPr lang="en-US" sz="2300">
                <a:solidFill>
                  <a:srgbClr val="FFFFFF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endParaRPr>
            </a:p>
          </p:txBody>
        </p:sp>
      </p:grpSp>
      <p:grpSp>
        <p:nvGrpSpPr>
          <p:cNvPr id="4" name="Group 2"/>
          <p:cNvGrpSpPr/>
          <p:nvPr/>
        </p:nvGrpSpPr>
        <p:grpSpPr>
          <a:xfrm rot="0">
            <a:off x="143545" y="180656"/>
            <a:ext cx="2644294" cy="848044"/>
            <a:chOff x="0" y="0"/>
            <a:chExt cx="3525725" cy="1130725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3525774" cy="1130681"/>
            </a:xfrm>
            <a:custGeom>
              <a:avLst/>
              <a:gdLst/>
              <a:ahLst/>
              <a:cxnLst/>
              <a:rect l="l" t="t" r="r" b="b"/>
              <a:pathLst>
                <a:path w="3525774" h="1130681">
                  <a:moveTo>
                    <a:pt x="0" y="0"/>
                  </a:moveTo>
                  <a:lnTo>
                    <a:pt x="3525774" y="0"/>
                  </a:lnTo>
                  <a:lnTo>
                    <a:pt x="3525774" y="1130681"/>
                  </a:lnTo>
                  <a:lnTo>
                    <a:pt x="0" y="1130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21" r="1" b="-225"/>
              </a:stretch>
            </a:blipFill>
          </p:spPr>
        </p:sp>
      </p:grpSp>
      <p:grpSp>
        <p:nvGrpSpPr>
          <p:cNvPr id="6" name="Group 4"/>
          <p:cNvGrpSpPr/>
          <p:nvPr/>
        </p:nvGrpSpPr>
        <p:grpSpPr>
          <a:xfrm rot="0">
            <a:off x="16045412" y="0"/>
            <a:ext cx="2242588" cy="1028700"/>
            <a:chOff x="0" y="0"/>
            <a:chExt cx="2990117" cy="1371600"/>
          </a:xfrm>
        </p:grpSpPr>
        <p:sp>
          <p:nvSpPr>
            <p:cNvPr id="7" name="Freeform 5"/>
            <p:cNvSpPr/>
            <p:nvPr/>
          </p:nvSpPr>
          <p:spPr>
            <a:xfrm>
              <a:off x="0" y="0"/>
              <a:ext cx="2990088" cy="1371600"/>
            </a:xfrm>
            <a:custGeom>
              <a:avLst/>
              <a:gdLst/>
              <a:ahLst/>
              <a:cxnLst/>
              <a:rect l="l" t="t" r="r" b="b"/>
              <a:pathLst>
                <a:path w="2990088" h="1371600">
                  <a:moveTo>
                    <a:pt x="0" y="0"/>
                  </a:moveTo>
                  <a:lnTo>
                    <a:pt x="2990088" y="0"/>
                  </a:lnTo>
                  <a:lnTo>
                    <a:pt x="299008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7209" b="-27209"/>
              </a:stretch>
            </a:blipFill>
          </p:spPr>
        </p:sp>
      </p:grpSp>
      <p:sp>
        <p:nvSpPr>
          <p:cNvPr id="12" name="Text Box 11"/>
          <p:cNvSpPr txBox="1"/>
          <p:nvPr/>
        </p:nvSpPr>
        <p:spPr>
          <a:xfrm>
            <a:off x="228600" y="3771900"/>
            <a:ext cx="6969760" cy="50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ARDUINO UNO                  CHARGING MODULE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1332865"/>
            <a:ext cx="2763520" cy="2254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257300"/>
            <a:ext cx="4958080" cy="220789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839200" y="3695700"/>
            <a:ext cx="2922905" cy="50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UVC-LED ROD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6400" y="823595"/>
            <a:ext cx="3952240" cy="276415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13620750" y="3695700"/>
            <a:ext cx="3276600" cy="50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BOOST CONVERTOR 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4610100"/>
            <a:ext cx="3980815" cy="261810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914400" y="7562215"/>
            <a:ext cx="2656840" cy="50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RELAY MODULE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4574540"/>
            <a:ext cx="2656840" cy="2722880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4572000" y="7658100"/>
            <a:ext cx="2240915" cy="50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BREADBOARD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5400" y="4627245"/>
            <a:ext cx="2874010" cy="282829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8610600" y="7734300"/>
            <a:ext cx="3723640" cy="50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SEDIMENT FILTRATION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3030200" y="7505700"/>
            <a:ext cx="4674235" cy="504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WIRES AS PER REQUIREMENT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11200" y="4714240"/>
            <a:ext cx="423545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3545" y="180656"/>
            <a:ext cx="2644294" cy="848044"/>
            <a:chOff x="0" y="0"/>
            <a:chExt cx="3525725" cy="1130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5774" cy="1130681"/>
            </a:xfrm>
            <a:custGeom>
              <a:avLst/>
              <a:gdLst/>
              <a:ahLst/>
              <a:cxnLst/>
              <a:rect l="l" t="t" r="r" b="b"/>
              <a:pathLst>
                <a:path w="3525774" h="1130681">
                  <a:moveTo>
                    <a:pt x="0" y="0"/>
                  </a:moveTo>
                  <a:lnTo>
                    <a:pt x="3525774" y="0"/>
                  </a:lnTo>
                  <a:lnTo>
                    <a:pt x="3525774" y="1130681"/>
                  </a:lnTo>
                  <a:lnTo>
                    <a:pt x="0" y="1130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221" r="1" b="-22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045412" y="0"/>
            <a:ext cx="2242588" cy="1028700"/>
            <a:chOff x="0" y="0"/>
            <a:chExt cx="2990117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0088" cy="1371600"/>
            </a:xfrm>
            <a:custGeom>
              <a:avLst/>
              <a:gdLst/>
              <a:ahLst/>
              <a:cxnLst/>
              <a:rect l="l" t="t" r="r" b="b"/>
              <a:pathLst>
                <a:path w="2990088" h="1371600">
                  <a:moveTo>
                    <a:pt x="0" y="0"/>
                  </a:moveTo>
                  <a:lnTo>
                    <a:pt x="2990088" y="0"/>
                  </a:lnTo>
                  <a:lnTo>
                    <a:pt x="299008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209" b="-2720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519161" y="389082"/>
            <a:ext cx="1217534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IMPLEMENTATION/PROTOTYPE</a:t>
            </a:r>
            <a:endParaRPr lang="en-US" sz="6000" b="1">
              <a:solidFill>
                <a:srgbClr val="00186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8600" y="1419860"/>
            <a:ext cx="13230225" cy="75647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Technical Demonstration Overview: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1. 3-Stage Purification in Action: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Shows visible filtration of dirty water → clear water using sediment + charcoal filter.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 UVC LED (265–275 nm) activated to kill microbes with ≥40 mJ/cm² dose.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 Smart circuit auto-shuts off after safe purification based on turbidity sensor.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2. Fast Purification Cycle: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Converts contaminated water to drinkable water in 3–5 minutes, validated through basic water safety tests.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3. Off-Grid Operation: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 Demonstrates power via USB-C/solar panel confirming usability in remote/disaster settings.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4. Field Usability: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  Portable design shown filtering real contaminated water during field test simulation.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-406362" y="9486353"/>
            <a:ext cx="19100723" cy="800647"/>
            <a:chOff x="0" y="0"/>
            <a:chExt cx="25467631" cy="1067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67631" cy="1067530"/>
            </a:xfrm>
            <a:custGeom>
              <a:avLst/>
              <a:gdLst/>
              <a:ahLst/>
              <a:cxnLst/>
              <a:rect l="l" t="t" r="r" b="b"/>
              <a:pathLst>
                <a:path w="25467631" h="1067530">
                  <a:moveTo>
                    <a:pt x="0" y="0"/>
                  </a:moveTo>
                  <a:lnTo>
                    <a:pt x="25467631" y="0"/>
                  </a:lnTo>
                  <a:lnTo>
                    <a:pt x="25467631" y="1067530"/>
                  </a:lnTo>
                  <a:lnTo>
                    <a:pt x="0" y="1067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701381" y="354383"/>
              <a:ext cx="20852835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nter" panose="020B0502030000000004"/>
                  <a:ea typeface="Inter" panose="020B0502030000000004"/>
                  <a:cs typeface="Inter" panose="020B0502030000000004"/>
                  <a:sym typeface="Inter" panose="020B0502030000000004"/>
                </a:rPr>
                <a:t>TechnoCognition'25</a:t>
              </a:r>
              <a:endParaRPr lang="en-US" sz="2300">
                <a:solidFill>
                  <a:srgbClr val="FFFFFF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endParaRPr>
            </a:p>
          </p:txBody>
        </p:sp>
      </p:grpSp>
      <p:pic>
        <p:nvPicPr>
          <p:cNvPr id="12" name="Picture 11" descr="Portable_UVC_Water_Purification_Bottle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0" y="1607185"/>
            <a:ext cx="4725035" cy="7962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3545" y="180656"/>
            <a:ext cx="2644294" cy="848044"/>
            <a:chOff x="0" y="0"/>
            <a:chExt cx="3525725" cy="1130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5774" cy="1130681"/>
            </a:xfrm>
            <a:custGeom>
              <a:avLst/>
              <a:gdLst/>
              <a:ahLst/>
              <a:cxnLst/>
              <a:rect l="l" t="t" r="r" b="b"/>
              <a:pathLst>
                <a:path w="3525774" h="1130681">
                  <a:moveTo>
                    <a:pt x="0" y="0"/>
                  </a:moveTo>
                  <a:lnTo>
                    <a:pt x="3525774" y="0"/>
                  </a:lnTo>
                  <a:lnTo>
                    <a:pt x="3525774" y="1130681"/>
                  </a:lnTo>
                  <a:lnTo>
                    <a:pt x="0" y="1130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221" r="1" b="-22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045412" y="0"/>
            <a:ext cx="2242588" cy="1028700"/>
            <a:chOff x="0" y="0"/>
            <a:chExt cx="2990117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0088" cy="1371600"/>
            </a:xfrm>
            <a:custGeom>
              <a:avLst/>
              <a:gdLst/>
              <a:ahLst/>
              <a:cxnLst/>
              <a:rect l="l" t="t" r="r" b="b"/>
              <a:pathLst>
                <a:path w="2990088" h="1371600">
                  <a:moveTo>
                    <a:pt x="0" y="0"/>
                  </a:moveTo>
                  <a:lnTo>
                    <a:pt x="2990088" y="0"/>
                  </a:lnTo>
                  <a:lnTo>
                    <a:pt x="299008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209" b="-2720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226280" y="480853"/>
            <a:ext cx="839515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TECHNOLOGY STACK </a:t>
            </a:r>
            <a:endParaRPr lang="en-US" sz="6000" b="1">
              <a:solidFill>
                <a:srgbClr val="00186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2000" y="1409700"/>
            <a:ext cx="13413105" cy="82308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System Overview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A modular 3-stage portable water purification system integrating: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1. Filtration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2. UVC LED Disinfection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3. Smart Monitoring and Control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Hardware Components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Sediment + Activated Charcoal Filter ,UVC LED Stick (265–275 nm, ≥40 mJ/cm² dose)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Turbidity Sensor (water quality check),UV Intensity Sensor (monitors disinfection dose)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Power System: Rechargeable Li-ion battery (USB-C) + Solar charging option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Software Components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Embedded Firmware (C/C++, Arduino/ESP-IDF)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 UV timing and control,Auto shut-off safety logic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Data Flow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1. Contaminated water added to bottle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2. Stage 1: Filtration removes sediment → turbidity measured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3. Stage 2: UVC LED activated → MCU controls UV exposure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4. MCU validates purification → auto shut-off enabled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5. ~750 ml of purified water ready for drinking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-406362" y="9486353"/>
            <a:ext cx="19100723" cy="800647"/>
            <a:chOff x="0" y="0"/>
            <a:chExt cx="25467631" cy="1067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67631" cy="1067530"/>
            </a:xfrm>
            <a:custGeom>
              <a:avLst/>
              <a:gdLst/>
              <a:ahLst/>
              <a:cxnLst/>
              <a:rect l="l" t="t" r="r" b="b"/>
              <a:pathLst>
                <a:path w="25467631" h="1067530">
                  <a:moveTo>
                    <a:pt x="0" y="0"/>
                  </a:moveTo>
                  <a:lnTo>
                    <a:pt x="25467631" y="0"/>
                  </a:lnTo>
                  <a:lnTo>
                    <a:pt x="25467631" y="1067530"/>
                  </a:lnTo>
                  <a:lnTo>
                    <a:pt x="0" y="1067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701381" y="354383"/>
              <a:ext cx="20852835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nter" panose="020B0502030000000004"/>
                  <a:ea typeface="Inter" panose="020B0502030000000004"/>
                  <a:cs typeface="Inter" panose="020B0502030000000004"/>
                  <a:sym typeface="Inter" panose="020B0502030000000004"/>
                </a:rPr>
                <a:t>TechnoCognition'25</a:t>
              </a:r>
              <a:endParaRPr lang="en-US" sz="2300">
                <a:solidFill>
                  <a:srgbClr val="FFFFFF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13"/>
          <a:stretch>
            <a:fillRect/>
          </a:stretch>
        </p:blipFill>
        <p:spPr>
          <a:xfrm>
            <a:off x="14175740" y="1866900"/>
            <a:ext cx="3812540" cy="342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04"/>
          <a:stretch>
            <a:fillRect/>
          </a:stretch>
        </p:blipFill>
        <p:spPr>
          <a:xfrm>
            <a:off x="14175740" y="5219700"/>
            <a:ext cx="3812540" cy="2347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3545" y="180656"/>
            <a:ext cx="2644294" cy="848044"/>
            <a:chOff x="0" y="0"/>
            <a:chExt cx="3525725" cy="1130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5774" cy="1130681"/>
            </a:xfrm>
            <a:custGeom>
              <a:avLst/>
              <a:gdLst/>
              <a:ahLst/>
              <a:cxnLst/>
              <a:rect l="l" t="t" r="r" b="b"/>
              <a:pathLst>
                <a:path w="3525774" h="1130681">
                  <a:moveTo>
                    <a:pt x="0" y="0"/>
                  </a:moveTo>
                  <a:lnTo>
                    <a:pt x="3525774" y="0"/>
                  </a:lnTo>
                  <a:lnTo>
                    <a:pt x="3525774" y="1130681"/>
                  </a:lnTo>
                  <a:lnTo>
                    <a:pt x="0" y="1130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221" r="1" b="-22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045412" y="0"/>
            <a:ext cx="2242588" cy="1028700"/>
            <a:chOff x="0" y="0"/>
            <a:chExt cx="2990117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0088" cy="1371600"/>
            </a:xfrm>
            <a:custGeom>
              <a:avLst/>
              <a:gdLst/>
              <a:ahLst/>
              <a:cxnLst/>
              <a:rect l="l" t="t" r="r" b="b"/>
              <a:pathLst>
                <a:path w="2990088" h="1371600">
                  <a:moveTo>
                    <a:pt x="0" y="0"/>
                  </a:moveTo>
                  <a:lnTo>
                    <a:pt x="2990088" y="0"/>
                  </a:lnTo>
                  <a:lnTo>
                    <a:pt x="299008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209" b="-2720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857036" y="390525"/>
            <a:ext cx="916490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IMPACT &amp; SCALABILITY</a:t>
            </a:r>
            <a:endParaRPr lang="en-US" sz="6000" b="1">
              <a:solidFill>
                <a:srgbClr val="00186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1000" y="1381125"/>
            <a:ext cx="17720945" cy="81908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 Impact, Measurable Outcomes &amp; Global Scalability Strategy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1. Key Value Proposition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99.99% pathogen-free drinking water through multi-stage purification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Ultra-low cost per liter (&lt; ₹0.20), enabling affordability in underserved regions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Eliminates 300+ plastic bottles per user annually and  no chemicals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2. 12-Month Measurable Impact Targets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50,000+ people provided access to safe drinking water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≥ 40% reduction in waterborne disease cases in deployment zones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 ₹10+ crore cumulative savings in bottled water and medical expenses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80% user retention rate after 6 months of adoption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3. Global Scalability Advantages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Modular, low-cost, locally manufacturable design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WHO-compliant water quality and aligned with UN SDG 6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Adaptable to diverse geographies, contaminants, and cultural usage patterns  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-406362" y="9486353"/>
            <a:ext cx="19100723" cy="800647"/>
            <a:chOff x="0" y="0"/>
            <a:chExt cx="25467631" cy="1067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67631" cy="1067530"/>
            </a:xfrm>
            <a:custGeom>
              <a:avLst/>
              <a:gdLst/>
              <a:ahLst/>
              <a:cxnLst/>
              <a:rect l="l" t="t" r="r" b="b"/>
              <a:pathLst>
                <a:path w="25467631" h="1067530">
                  <a:moveTo>
                    <a:pt x="0" y="0"/>
                  </a:moveTo>
                  <a:lnTo>
                    <a:pt x="25467631" y="0"/>
                  </a:lnTo>
                  <a:lnTo>
                    <a:pt x="25467631" y="1067530"/>
                  </a:lnTo>
                  <a:lnTo>
                    <a:pt x="0" y="1067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701381" y="354383"/>
              <a:ext cx="20852835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nter" panose="020B0502030000000004"/>
                  <a:ea typeface="Inter" panose="020B0502030000000004"/>
                  <a:cs typeface="Inter" panose="020B0502030000000004"/>
                  <a:sym typeface="Inter" panose="020B0502030000000004"/>
                </a:rPr>
                <a:t>TechnoCognition'25</a:t>
              </a:r>
              <a:endParaRPr lang="en-US" sz="2300">
                <a:solidFill>
                  <a:srgbClr val="FFFFFF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endParaRPr>
            </a:p>
          </p:txBody>
        </p:sp>
      </p:grpSp>
      <p:pic>
        <p:nvPicPr>
          <p:cNvPr id="17" name="Picture 16" descr="WhatsApp Image 2025-11-02 at 13.23.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3467100"/>
            <a:ext cx="6363335" cy="46742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3545" y="180656"/>
            <a:ext cx="2644294" cy="848044"/>
            <a:chOff x="0" y="0"/>
            <a:chExt cx="3525725" cy="1130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5774" cy="1130681"/>
            </a:xfrm>
            <a:custGeom>
              <a:avLst/>
              <a:gdLst/>
              <a:ahLst/>
              <a:cxnLst/>
              <a:rect l="l" t="t" r="r" b="b"/>
              <a:pathLst>
                <a:path w="3525774" h="1130681">
                  <a:moveTo>
                    <a:pt x="0" y="0"/>
                  </a:moveTo>
                  <a:lnTo>
                    <a:pt x="3525774" y="0"/>
                  </a:lnTo>
                  <a:lnTo>
                    <a:pt x="3525774" y="1130681"/>
                  </a:lnTo>
                  <a:lnTo>
                    <a:pt x="0" y="1130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221" r="1" b="-22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6045412" y="0"/>
            <a:ext cx="2242588" cy="1028700"/>
            <a:chOff x="0" y="0"/>
            <a:chExt cx="2990117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0088" cy="1371600"/>
            </a:xfrm>
            <a:custGeom>
              <a:avLst/>
              <a:gdLst/>
              <a:ahLst/>
              <a:cxnLst/>
              <a:rect l="l" t="t" r="r" b="b"/>
              <a:pathLst>
                <a:path w="2990088" h="1371600">
                  <a:moveTo>
                    <a:pt x="0" y="0"/>
                  </a:moveTo>
                  <a:lnTo>
                    <a:pt x="2990088" y="0"/>
                  </a:lnTo>
                  <a:lnTo>
                    <a:pt x="299008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209" b="-2720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568523" y="248443"/>
            <a:ext cx="974192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>
                <a:solidFill>
                  <a:srgbClr val="001864"/>
                </a:solidFill>
                <a:latin typeface="Inter Bold"/>
                <a:ea typeface="Inter Bold"/>
                <a:cs typeface="Inter Bold"/>
                <a:sym typeface="Inter Bold"/>
              </a:rPr>
              <a:t>RESULTS/FUTURE SCOPE</a:t>
            </a:r>
            <a:endParaRPr lang="en-US" sz="6000" b="1">
              <a:solidFill>
                <a:srgbClr val="00186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885" y="1471295"/>
            <a:ext cx="7719695" cy="78378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Key Findings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Field trials confirm effective microbial removal and user acceptability.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Achieved cost-effective purification suitable for low-resource settings.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Preliminary data indicates a decline in self-reported waterborne symptoms.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Resource Requirements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Funding for large-scale trials and sensor integration.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Partnerships for rural distribution, water testing, and compliance.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-406362" y="9486353"/>
            <a:ext cx="19100723" cy="800647"/>
            <a:chOff x="0" y="0"/>
            <a:chExt cx="25467631" cy="1067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67631" cy="1067530"/>
            </a:xfrm>
            <a:custGeom>
              <a:avLst/>
              <a:gdLst/>
              <a:ahLst/>
              <a:cxnLst/>
              <a:rect l="l" t="t" r="r" b="b"/>
              <a:pathLst>
                <a:path w="25467631" h="1067530">
                  <a:moveTo>
                    <a:pt x="0" y="0"/>
                  </a:moveTo>
                  <a:lnTo>
                    <a:pt x="25467631" y="0"/>
                  </a:lnTo>
                  <a:lnTo>
                    <a:pt x="25467631" y="1067530"/>
                  </a:lnTo>
                  <a:lnTo>
                    <a:pt x="0" y="1067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701381" y="354383"/>
              <a:ext cx="20852835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Inter" panose="020B0502030000000004"/>
                  <a:ea typeface="Inter" panose="020B0502030000000004"/>
                  <a:cs typeface="Inter" panose="020B0502030000000004"/>
                  <a:sym typeface="Inter" panose="020B0502030000000004"/>
                </a:rPr>
                <a:t>TechnoCognition'25</a:t>
              </a:r>
              <a:endParaRPr lang="en-US" sz="2300">
                <a:solidFill>
                  <a:srgbClr val="FFFFFF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endParaRPr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8001000" y="1374140"/>
            <a:ext cx="10309860" cy="8024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Future Scope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Advanced Filtration Modules:Develop interchangeable cartridges targeting region-specific contaminants.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Smart Monitoring Integration:IoT-based sensors for real-time water quality tracking, usage analytics, and predictive maintenance.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Sustainable Manufacturing Model: Establish decentralized micro-manufacturing units for local production and maintenance.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Impact Assessment Studies: Conduct longitudinal health impact and cost-benefit analyses in collaboration with public health researchers.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marL="342900" indent="-342900" algn="l">
              <a:lnSpc>
                <a:spcPts val="3220"/>
              </a:lnSpc>
              <a:buFont typeface="Arial" panose="020B0604020202090204" pitchFamily="34" charset="0"/>
              <a:buChar char="•"/>
            </a:pPr>
            <a:r>
              <a:rPr lang="en-US" altLang="en-US" sz="2400">
                <a:solidFill>
                  <a:srgbClr val="001864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Global Humanitarian Partnerships: Align with NGOs, disaster relief agencies, and CSR initiatives for rapid adoption in vulnerable regions.</a:t>
            </a: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  <a:p>
            <a:pPr algn="l">
              <a:lnSpc>
                <a:spcPts val="3220"/>
              </a:lnSpc>
            </a:pPr>
            <a:endParaRPr lang="en-US" altLang="en-US" sz="2400">
              <a:solidFill>
                <a:srgbClr val="001864"/>
              </a:solidFill>
              <a:latin typeface="Inter" panose="020B0502030000000004"/>
              <a:ea typeface="Inter" panose="020B0502030000000004"/>
              <a:cs typeface="Inter" panose="020B0502030000000004"/>
              <a:sym typeface="Inter" panose="020B05020300000000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5944</Words>
  <Application>WPS Presentation</Application>
  <PresentationFormat>On-screen Show (4:3)</PresentationFormat>
  <Paragraphs>163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Inter Bold</vt:lpstr>
      <vt:lpstr>Thonburi</vt:lpstr>
      <vt:lpstr>Inter</vt:lpstr>
      <vt:lpstr>Times New Roman</vt:lpstr>
      <vt:lpstr>Microsoft YaHei</vt:lpstr>
      <vt:lpstr>汉仪旗黑</vt:lpstr>
      <vt:lpstr>Arial Unicode MS</vt:lpstr>
      <vt:lpstr>Calibri</vt:lpstr>
      <vt:lpstr>Helvetica Neue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Modern Minimalist Pitch Desk Presentation.pptx</dc:title>
  <dc:creator/>
  <cp:lastModifiedBy>B Deekshaa</cp:lastModifiedBy>
  <cp:revision>7</cp:revision>
  <dcterms:created xsi:type="dcterms:W3CDTF">2025-11-22T04:40:30Z</dcterms:created>
  <dcterms:modified xsi:type="dcterms:W3CDTF">2025-11-22T04:40:30Z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0F1E675EE854FBB5BE3E2169540A3255_43</vt:lpwstr>
  </property>
  <property fmtid="{D5CDD505-2E9C-101B-9397-08002B2CF9AE}" pid="3" name="KSOProductBuildVer">
    <vt:lpwstr>1033-12.1.23143.23143</vt:lpwstr>
  </property>
</Properties>
</file>